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3" r:id="rId2"/>
    <p:sldId id="258" r:id="rId3"/>
    <p:sldId id="256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85786" y="2143116"/>
            <a:ext cx="7772400" cy="2714643"/>
          </a:xfrm>
        </p:spPr>
        <p:txBody>
          <a:bodyPr>
            <a:normAutofit/>
          </a:bodyPr>
          <a:lstStyle/>
          <a:p>
            <a:r>
              <a:rPr lang="zh-CN" altLang="en-US" sz="6700" dirty="0" smtClean="0"/>
              <a:t>心理委员工作指导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（全程</a:t>
            </a:r>
            <a:r>
              <a:rPr lang="zh-CN" altLang="en-US" dirty="0" smtClean="0"/>
              <a:t>干货）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928670"/>
            <a:ext cx="6357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一、“十佳”及“优秀”评选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2143116"/>
            <a:ext cx="69294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1</a:t>
            </a:r>
            <a:r>
              <a:rPr lang="zh-CN" altLang="en-US" sz="2400" dirty="0" smtClean="0"/>
              <a:t>、“十佳心理委员”每年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月评选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、“优秀心理委员”，</a:t>
            </a:r>
            <a:r>
              <a:rPr lang="en-US" altLang="zh-CN" sz="2400" dirty="0" smtClean="0"/>
              <a:t>20%</a:t>
            </a:r>
            <a:r>
              <a:rPr lang="zh-CN" altLang="en-US" sz="2400" dirty="0" smtClean="0"/>
              <a:t>名额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solidFill>
                  <a:srgbClr val="FF0000"/>
                </a:solidFill>
              </a:rPr>
              <a:t>3</a:t>
            </a:r>
            <a:r>
              <a:rPr lang="zh-CN" altLang="en-US" sz="2400" dirty="0" smtClean="0">
                <a:solidFill>
                  <a:srgbClr val="FF0000"/>
                </a:solidFill>
              </a:rPr>
              <a:t>、不止会有奖品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928670"/>
            <a:ext cx="707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二、按时按量参加后续心理委员培训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2143116"/>
            <a:ext cx="69294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1</a:t>
            </a:r>
            <a:r>
              <a:rPr lang="zh-CN" altLang="en-US" sz="2400" dirty="0" smtClean="0"/>
              <a:t>、考勤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、心理委员业务技能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solidFill>
                  <a:srgbClr val="FF0000"/>
                </a:solidFill>
              </a:rPr>
              <a:t>3</a:t>
            </a:r>
            <a:r>
              <a:rPr lang="zh-CN" altLang="en-US" sz="2400" dirty="0" smtClean="0">
                <a:solidFill>
                  <a:srgbClr val="FF0000"/>
                </a:solidFill>
              </a:rPr>
              <a:t>、与其他班委不一样的地方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928670"/>
            <a:ext cx="6357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三、班级心理月汇报制度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2143116"/>
            <a:ext cx="77153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1</a:t>
            </a:r>
            <a:r>
              <a:rPr lang="zh-CN" altLang="en-US" sz="2400" dirty="0" smtClean="0"/>
              <a:t>、汇报时间节点：当月月底最后一个星期五下午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、汇报内容：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3</a:t>
            </a:r>
            <a:r>
              <a:rPr lang="zh-CN" altLang="en-US" sz="2400" dirty="0" smtClean="0"/>
              <a:t>、有样表（制作中），</a:t>
            </a:r>
            <a:r>
              <a:rPr lang="zh-CN" altLang="en-US" sz="2400" dirty="0" smtClean="0">
                <a:solidFill>
                  <a:srgbClr val="FF0000"/>
                </a:solidFill>
              </a:rPr>
              <a:t>采取零汇报制度（有无都要报告）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3571876"/>
            <a:ext cx="49292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）本班同学的精神及情绪状态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）本班心理健康常规宣传情况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）个别</a:t>
            </a:r>
            <a:r>
              <a:rPr lang="zh-CN" altLang="en-US" dirty="0" smtClean="0">
                <a:solidFill>
                  <a:srgbClr val="FF0000"/>
                </a:solidFill>
              </a:rPr>
              <a:t>需要注意</a:t>
            </a:r>
            <a:r>
              <a:rPr lang="zh-CN" altLang="en-US" dirty="0" smtClean="0"/>
              <a:t>的同学近况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928670"/>
            <a:ext cx="6357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四、危机事件汇报制度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2143116"/>
            <a:ext cx="69294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1</a:t>
            </a:r>
            <a:r>
              <a:rPr lang="zh-CN" altLang="en-US" sz="2400" dirty="0" smtClean="0"/>
              <a:t>、汇报时间节点：即时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、以下事件定义为危机：</a:t>
            </a:r>
            <a:endParaRPr lang="en-US" altLang="zh-CN" sz="24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571604" y="3643314"/>
            <a:ext cx="49292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）频繁借钱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）加入传销或其他非法组织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）参加校外集会或游行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）近期有亲人或重要朋友故去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）其他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472" y="3357562"/>
            <a:ext cx="714380" cy="29289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00034" y="928670"/>
            <a:ext cx="6357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五、开展一次班级心理活动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2143116"/>
            <a:ext cx="6929486" cy="721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1</a:t>
            </a:r>
            <a:r>
              <a:rPr lang="zh-CN" altLang="en-US" sz="2400" dirty="0" smtClean="0"/>
              <a:t>、操作流程</a:t>
            </a:r>
            <a:endParaRPr lang="en-US" altLang="zh-CN" sz="24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714348" y="3357562"/>
            <a:ext cx="5000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提交申请表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00298" y="3357562"/>
            <a:ext cx="500066" cy="2780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审核及安排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429124" y="3714752"/>
            <a:ext cx="357190" cy="2226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通知变更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215074" y="3357562"/>
            <a:ext cx="4286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召开及检查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001024" y="3357562"/>
            <a:ext cx="4286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交总结材料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57422" y="3357562"/>
            <a:ext cx="714380" cy="29289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86248" y="3357562"/>
            <a:ext cx="714380" cy="292895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72198" y="3357562"/>
            <a:ext cx="714380" cy="29289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58148" y="3357562"/>
            <a:ext cx="714380" cy="29289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1428728" y="4714884"/>
            <a:ext cx="785818" cy="285752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3286116" y="4714884"/>
            <a:ext cx="785818" cy="285752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5143504" y="4714884"/>
            <a:ext cx="785818" cy="285752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6929454" y="4714884"/>
            <a:ext cx="785818" cy="285752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404664"/>
            <a:ext cx="69294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、开展时间：即日起至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15</a:t>
            </a:r>
            <a:r>
              <a:rPr lang="zh-CN" altLang="en-US" sz="2400" dirty="0" smtClean="0"/>
              <a:t>日前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3</a:t>
            </a:r>
            <a:r>
              <a:rPr lang="zh-CN" altLang="en-US" sz="2400" dirty="0" smtClean="0"/>
              <a:t>、注意事项：</a:t>
            </a:r>
            <a:endParaRPr lang="en-US" altLang="zh-CN" sz="24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475656" y="2060848"/>
            <a:ext cx="635798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）应至少提前</a:t>
            </a:r>
            <a:r>
              <a:rPr lang="zh-CN" altLang="en-US" dirty="0" smtClean="0">
                <a:solidFill>
                  <a:srgbClr val="FF0000"/>
                </a:solidFill>
              </a:rPr>
              <a:t>两周</a:t>
            </a:r>
            <a:r>
              <a:rPr lang="zh-CN" altLang="en-US" dirty="0" smtClean="0"/>
              <a:t>提交申请表（</a:t>
            </a:r>
            <a:r>
              <a:rPr lang="zh-CN" altLang="en-US" dirty="0" smtClean="0">
                <a:solidFill>
                  <a:srgbClr val="FF0000"/>
                </a:solidFill>
              </a:rPr>
              <a:t>心理部将根据上报时间、内容、地点进行审核并及时检查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）不限主题和形式，围绕大学生心理健康即可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）地点可以灵活，</a:t>
            </a:r>
            <a:r>
              <a:rPr lang="zh-CN" altLang="en-US" dirty="0" smtClean="0">
                <a:solidFill>
                  <a:srgbClr val="FF0000"/>
                </a:solidFill>
              </a:rPr>
              <a:t>室内室外皆可</a:t>
            </a:r>
            <a:r>
              <a:rPr lang="zh-CN" altLang="en-US" dirty="0" smtClean="0"/>
              <a:t>，但不能在校外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）杜绝以玩耍代替团体心理活动，严格限定时间（考虑检查人员）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）活动过程拍照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r>
              <a:rPr lang="zh-CN" altLang="en-US" dirty="0" smtClean="0">
                <a:solidFill>
                  <a:srgbClr val="FF0000"/>
                </a:solidFill>
              </a:rPr>
              <a:t>）活动结束需有不少于</a:t>
            </a:r>
            <a:r>
              <a:rPr lang="en-US" altLang="zh-CN" dirty="0" smtClean="0">
                <a:solidFill>
                  <a:srgbClr val="FF0000"/>
                </a:solidFill>
              </a:rPr>
              <a:t>1000</a:t>
            </a:r>
            <a:r>
              <a:rPr lang="zh-CN" altLang="en-US" dirty="0" smtClean="0">
                <a:solidFill>
                  <a:srgbClr val="FF0000"/>
                </a:solidFill>
              </a:rPr>
              <a:t>字的书面总结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</TotalTime>
  <Words>317</Words>
  <Application>Microsoft Office PowerPoint</Application>
  <PresentationFormat>全屏显示(4:3)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心理委员工作指导 （全程干货）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HAN</dc:creator>
  <cp:lastModifiedBy>PC</cp:lastModifiedBy>
  <cp:revision>19</cp:revision>
  <dcterms:created xsi:type="dcterms:W3CDTF">2018-03-19T09:05:10Z</dcterms:created>
  <dcterms:modified xsi:type="dcterms:W3CDTF">2018-04-06T03:54:35Z</dcterms:modified>
</cp:coreProperties>
</file>